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9" r:id="rId5"/>
    <p:sldId id="260" r:id="rId6"/>
    <p:sldId id="263" r:id="rId7"/>
    <p:sldId id="269" r:id="rId8"/>
    <p:sldId id="264" r:id="rId9"/>
    <p:sldId id="265" r:id="rId10"/>
    <p:sldId id="266" r:id="rId11"/>
    <p:sldId id="270" r:id="rId12"/>
    <p:sldId id="271" r:id="rId13"/>
    <p:sldId id="272" r:id="rId14"/>
    <p:sldId id="273" r:id="rId15"/>
    <p:sldId id="275" r:id="rId16"/>
    <p:sldId id="26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F07C5"/>
    <a:srgbClr val="AA2C98"/>
    <a:srgbClr val="FF0066"/>
    <a:srgbClr val="F9172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809" autoAdjust="0"/>
    <p:restoredTop sz="94660"/>
  </p:normalViewPr>
  <p:slideViewPr>
    <p:cSldViewPr>
      <p:cViewPr varScale="1">
        <p:scale>
          <a:sx n="75" d="100"/>
          <a:sy n="75" d="100"/>
        </p:scale>
        <p:origin x="-10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4F780-558E-49EA-AB8A-FA099E49989B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C1E97-C1E5-4186-967D-EF3DCCF5D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89137-7BE5-480D-A8F7-6384D92C76DC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6084F-D15E-4E41-927B-1D5DF79A6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976C4-2CEF-4DF4-9C2B-914AF89A2A8D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42664-A33A-4481-97A5-2F6EBD8CE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AB93E-14B4-40B6-9E0A-CA5DC1032D88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1BA90-07FF-408C-9F31-A4DDF2F42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F0FB-F3CC-4E81-91CE-769B0968692B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36EEA-6DB4-4BDA-84B7-210506024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BAA9E-F894-4CD5-8C3F-44104AE117F0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91227-EB66-43E5-82BA-BED73DCE1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56773-C02E-4A90-9A02-6B41AFAAF9CA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47F85-2F1C-47A9-B3C9-199544544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8E42C-5031-42BD-9AD3-B6E4655E0ED8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9552C-E89F-4350-BC84-8D22248C2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4FE01-8464-4EA3-953C-27E9A9B8B011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EF026-6FAB-41D3-84A1-69BCCFAB8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6C1FD-C8BE-4BC5-B84F-6CC29FB36F48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463EE-8ABC-47A4-8324-53778D0D5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79B7-C172-476E-BEA6-F52A6102F48B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D1B51-2F38-439A-9E54-6B6CDA630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F1F756-2F93-45A8-9829-9B9C1296B2AD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ACC9F0-3977-471F-ABC1-DE2DF56D3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63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D:\ASUS\Desktop\20180301_0809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357563"/>
            <a:ext cx="24479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48589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Тема: </a:t>
            </a:r>
            <a:b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«Экспериментальная деятельность с воспитанниками в детском саду»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3714750"/>
            <a:ext cx="8358188" cy="2928938"/>
          </a:xfrm>
        </p:spPr>
        <p:txBody>
          <a:bodyPr/>
          <a:lstStyle/>
          <a:p>
            <a:pPr marR="0"/>
            <a:endParaRPr lang="ru-RU" smtClean="0"/>
          </a:p>
          <a:p>
            <a:pPr marR="0"/>
            <a:endParaRPr lang="ru-RU" smtClean="0"/>
          </a:p>
          <a:p>
            <a:pPr marR="0"/>
            <a:endParaRPr lang="ru-RU" smtClean="0"/>
          </a:p>
          <a:p>
            <a:pPr marR="0"/>
            <a:endParaRPr lang="ru-RU" smtClean="0"/>
          </a:p>
          <a:p>
            <a:pPr marR="0"/>
            <a:r>
              <a:rPr lang="ru-RU" sz="2400" b="1" i="1" smtClean="0">
                <a:solidFill>
                  <a:srgbClr val="7030A0"/>
                </a:solidFill>
              </a:rPr>
              <a:t>Подготовила: воспитатель</a:t>
            </a:r>
          </a:p>
          <a:p>
            <a:pPr marR="0"/>
            <a:r>
              <a:rPr lang="ru-RU" sz="2400" b="1" i="1" smtClean="0">
                <a:solidFill>
                  <a:srgbClr val="7030A0"/>
                </a:solidFill>
              </a:rPr>
              <a:t>старшей группы №3 Хикматуллина Г.М.</a:t>
            </a:r>
          </a:p>
          <a:p>
            <a:pPr marR="0"/>
            <a:endParaRPr lang="ru-RU" smtClean="0"/>
          </a:p>
        </p:txBody>
      </p:sp>
      <p:pic>
        <p:nvPicPr>
          <p:cNvPr id="13316" name="Picture 4" descr="D:\ASUS\Desktop\Детский сад\20180301_0807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3213100"/>
            <a:ext cx="23764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i="1" dirty="0" smtClean="0">
                <a:cs typeface="Arial" pitchFamily="34" charset="0"/>
              </a:rPr>
              <a:t>Опыт</a:t>
            </a:r>
            <a:r>
              <a:rPr lang="ru-RU" sz="4400" i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i="1" dirty="0" smtClean="0"/>
              <a:t>«Волшебница вода»</a:t>
            </a:r>
            <a:endParaRPr lang="ru-RU" dirty="0"/>
          </a:p>
        </p:txBody>
      </p:sp>
      <p:pic>
        <p:nvPicPr>
          <p:cNvPr id="22530" name="Picture 2" descr="D:\ASUS\Desktop\Детский сад\20180301_0755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412875"/>
            <a:ext cx="5400675" cy="5184775"/>
          </a:xfrm>
        </p:spPr>
      </p:pic>
      <p:pic>
        <p:nvPicPr>
          <p:cNvPr id="22531" name="Picture 2" descr="D:\ASUS\Documents\98942253_vs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5445125"/>
            <a:ext cx="1187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5746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Опыт </a:t>
            </a:r>
            <a:r>
              <a:rPr lang="ru-RU" i="1" dirty="0" smtClean="0">
                <a:solidFill>
                  <a:srgbClr val="FF0000"/>
                </a:solidFill>
              </a:rPr>
              <a:t>«Волшебная рукавичка»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pic>
        <p:nvPicPr>
          <p:cNvPr id="23555" name="Picture 2" descr="D:\ASUS\Desktop\Детский сад\20180301_082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981075"/>
            <a:ext cx="63373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188913"/>
            <a:ext cx="8229600" cy="6477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Опыт </a:t>
            </a:r>
            <a:r>
              <a:rPr lang="ru-RU" i="1" dirty="0" smtClean="0">
                <a:solidFill>
                  <a:srgbClr val="FF0000"/>
                </a:solidFill>
              </a:rPr>
              <a:t>«Волшебная рукавичка»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endParaRPr lang="ru-RU" dirty="0"/>
          </a:p>
        </p:txBody>
      </p:sp>
      <p:pic>
        <p:nvPicPr>
          <p:cNvPr id="24578" name="Picture 2" descr="D:\ASUS\Desktop\Детский сад\20180301_0822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836613"/>
            <a:ext cx="6264275" cy="5688012"/>
          </a:xfrm>
        </p:spPr>
      </p:pic>
      <p:pic>
        <p:nvPicPr>
          <p:cNvPr id="24579" name="Picture 2" descr="D:\ASUS\Documents\98942253_vs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5732463"/>
            <a:ext cx="1187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6477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Опыт </a:t>
            </a:r>
            <a:r>
              <a:rPr lang="ru-RU" i="1" dirty="0" smtClean="0">
                <a:solidFill>
                  <a:srgbClr val="FF0000"/>
                </a:solidFill>
              </a:rPr>
              <a:t>«Волшебная рукавичка»</a:t>
            </a:r>
            <a:endParaRPr lang="ru-RU" dirty="0"/>
          </a:p>
        </p:txBody>
      </p:sp>
      <p:pic>
        <p:nvPicPr>
          <p:cNvPr id="25602" name="Picture 2" descr="D:\ASUS\Desktop\Детский сад\20180301_0825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836613"/>
            <a:ext cx="6408737" cy="5761037"/>
          </a:xfrm>
        </p:spPr>
      </p:pic>
      <p:pic>
        <p:nvPicPr>
          <p:cNvPr id="25603" name="Picture 2" descr="D:\ASUS\Documents\98942253_vs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5732463"/>
            <a:ext cx="1187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Опыт </a:t>
            </a:r>
            <a:r>
              <a:rPr lang="ru-RU" i="1" dirty="0" smtClean="0">
                <a:solidFill>
                  <a:srgbClr val="FF0000"/>
                </a:solidFill>
              </a:rPr>
              <a:t>«Волшебная рукавичка»</a:t>
            </a:r>
            <a:endParaRPr lang="ru-RU" dirty="0"/>
          </a:p>
        </p:txBody>
      </p:sp>
      <p:pic>
        <p:nvPicPr>
          <p:cNvPr id="26626" name="Picture 2" descr="D:\ASUS\Desktop\Детский сад\20180301_0828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052513"/>
            <a:ext cx="5472112" cy="5545137"/>
          </a:xfrm>
        </p:spPr>
      </p:pic>
      <p:pic>
        <p:nvPicPr>
          <p:cNvPr id="26627" name="Picture 2" descr="D:\ASUS\Documents\98942253_vs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5661025"/>
            <a:ext cx="11890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Picture 2" descr="D:\ASUS\Documents\img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15888"/>
            <a:ext cx="8569325" cy="6481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285875"/>
          </a:xfrm>
        </p:spPr>
        <p:txBody>
          <a:bodyPr/>
          <a:lstStyle/>
          <a:p>
            <a:pPr algn="just"/>
            <a:r>
              <a:rPr lang="ru-RU" sz="1800" smtClean="0">
                <a:solidFill>
                  <a:srgbClr val="FF0000"/>
                </a:solidFill>
                <a:latin typeface="Segoe Script"/>
                <a:cs typeface="Times New Roman" pitchFamily="18" charset="0"/>
              </a:rPr>
              <a:t>«</a:t>
            </a:r>
            <a:endParaRPr lang="ru-RU" sz="2800" smtClean="0">
              <a:solidFill>
                <a:srgbClr val="FF0000"/>
              </a:solidFill>
              <a:latin typeface="Segoe Script"/>
              <a:cs typeface="Times New Roman" pitchFamily="18" charset="0"/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1403350" y="692150"/>
            <a:ext cx="6000750" cy="300037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400" smtClean="0"/>
              <a:t>«Оставляйте всегда что-то недосказанное, чтобы ребенку захотелось еще и еще раз возвратится к тому, что он узнал».</a:t>
            </a:r>
          </a:p>
          <a:p>
            <a:pPr algn="r">
              <a:buFont typeface="Wingdings 2" pitchFamily="18" charset="2"/>
              <a:buNone/>
            </a:pPr>
            <a:endParaRPr lang="ru-RU" sz="2400" smtClean="0"/>
          </a:p>
          <a:p>
            <a:pPr algn="r">
              <a:buFont typeface="Wingdings 2" pitchFamily="18" charset="2"/>
              <a:buNone/>
            </a:pPr>
            <a:r>
              <a:rPr lang="ru-RU" sz="2400" smtClean="0"/>
              <a:t>В. А. Сухомлинский</a:t>
            </a:r>
          </a:p>
          <a:p>
            <a:pPr algn="r">
              <a:buFont typeface="Wingdings 2" pitchFamily="18" charset="2"/>
              <a:buNone/>
            </a:pPr>
            <a:endParaRPr lang="ru-RU" sz="2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364932">
            <a:off x="531813" y="3362325"/>
            <a:ext cx="2662237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428750" y="5357813"/>
            <a:ext cx="7429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F07C5"/>
                </a:solidFill>
                <a:latin typeface="Segoe Script"/>
              </a:rPr>
              <a:t>Спасибо за внимание .</a:t>
            </a:r>
          </a:p>
          <a:p>
            <a:pPr algn="ctr"/>
            <a:r>
              <a:rPr lang="ru-RU" sz="2400" b="1">
                <a:solidFill>
                  <a:srgbClr val="CF07C5"/>
                </a:solidFill>
                <a:latin typeface="Segoe Script"/>
              </a:rPr>
              <a:t>Творческих успехов!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5098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911725"/>
          </a:xfrm>
        </p:spPr>
        <p:txBody>
          <a:bodyPr/>
          <a:lstStyle/>
          <a:p>
            <a:pPr algn="ctr"/>
            <a:r>
              <a:rPr lang="ru-RU" sz="4000" smtClean="0"/>
              <a:t>Актуальность</a:t>
            </a:r>
          </a:p>
          <a:p>
            <a:pPr algn="ctr">
              <a:buFont typeface="Wingdings 2" pitchFamily="18" charset="2"/>
              <a:buNone/>
            </a:pPr>
            <a:r>
              <a:rPr lang="ru-RU" sz="1600" smtClean="0"/>
              <a:t> </a:t>
            </a:r>
            <a:r>
              <a:rPr lang="ru-RU" sz="2000" smtClean="0"/>
              <a:t>Развитие познавательной активности у детей дошкольного возраста особенно актуальна на современном этапе, так как она развивает детскую любознательность,  ум и формирует на их основе устойчивые познавательные интересы через исследовательскую деятельность. </a:t>
            </a:r>
          </a:p>
          <a:p>
            <a:pPr algn="ctr">
              <a:buFont typeface="Wingdings 2" pitchFamily="18" charset="2"/>
              <a:buNone/>
            </a:pPr>
            <a:endParaRPr lang="ru-RU" sz="2000" smtClean="0"/>
          </a:p>
          <a:p>
            <a:pPr algn="ctr">
              <a:buFont typeface="Wingdings 2" pitchFamily="18" charset="2"/>
              <a:buNone/>
            </a:pPr>
            <a:endParaRPr lang="ru-RU" sz="2000" smtClean="0"/>
          </a:p>
          <a:p>
            <a:pPr algn="ctr">
              <a:buFont typeface="Wingdings 2" pitchFamily="18" charset="2"/>
              <a:buNone/>
            </a:pPr>
            <a:r>
              <a:rPr lang="ru-RU" sz="2000" smtClean="0"/>
              <a:t>Новые знания усваиваются прочно и надолго, когда ребенок слышит, видит и делает сам. Вот на этом и основано активное внедрение детского экспериментирования в практику дошкольного образования.</a:t>
            </a:r>
            <a:endParaRPr lang="ru-RU" sz="2000" smtClean="0">
              <a:latin typeface="Monotype Corsiva" pitchFamily="66" charset="0"/>
            </a:endParaRPr>
          </a:p>
        </p:txBody>
      </p:sp>
      <p:pic>
        <p:nvPicPr>
          <p:cNvPr id="14339" name="Picture 1" descr="C:\Users\User\Desktop\Анимации\bolas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500688"/>
            <a:ext cx="6000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C:\Users\User\Desktop\Анимации\bolas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188" y="5357813"/>
            <a:ext cx="6000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C:\Users\User\Desktop\Анимации\bolas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96975"/>
            <a:ext cx="6000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C:\Users\User\Desktop\Анимации\bolas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75" y="928688"/>
            <a:ext cx="6000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3669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latin typeface="Segoe Script" pitchFamily="34" charset="0"/>
              </a:rPr>
              <a:t/>
            </a:r>
            <a:br>
              <a:rPr lang="ru-RU" sz="4400" dirty="0" smtClean="0">
                <a:latin typeface="Segoe Script" pitchFamily="34" charset="0"/>
              </a:rPr>
            </a:br>
            <a:r>
              <a:rPr lang="ru-RU" sz="4400" dirty="0" smtClean="0">
                <a:latin typeface="Segoe Script" pitchFamily="34" charset="0"/>
              </a:rPr>
              <a:t/>
            </a:r>
            <a:br>
              <a:rPr lang="ru-RU" sz="4400" dirty="0" smtClean="0">
                <a:latin typeface="Segoe Script" pitchFamily="34" charset="0"/>
              </a:rPr>
            </a:br>
            <a:r>
              <a:rPr lang="ru-RU" sz="4400" dirty="0" smtClean="0">
                <a:latin typeface="Segoe Script" pitchFamily="34" charset="0"/>
              </a:rPr>
              <a:t/>
            </a:r>
            <a:br>
              <a:rPr lang="ru-RU" sz="4400" dirty="0" smtClean="0">
                <a:latin typeface="Segoe Script" pitchFamily="34" charset="0"/>
              </a:rPr>
            </a:br>
            <a:r>
              <a:rPr lang="ru-RU" sz="4400" dirty="0" smtClean="0">
                <a:latin typeface="Segoe Script" pitchFamily="34" charset="0"/>
              </a:rPr>
              <a:t/>
            </a:r>
            <a:br>
              <a:rPr lang="ru-RU" sz="4400" dirty="0" smtClean="0">
                <a:latin typeface="Segoe Script" pitchFamily="34" charset="0"/>
              </a:rPr>
            </a:br>
            <a:r>
              <a:rPr lang="ru-RU" sz="4400" dirty="0" smtClean="0">
                <a:latin typeface="Segoe Script" pitchFamily="34" charset="0"/>
              </a:rPr>
              <a:t/>
            </a:r>
            <a:br>
              <a:rPr lang="ru-RU" sz="4400" dirty="0" smtClean="0">
                <a:latin typeface="Segoe Script" pitchFamily="34" charset="0"/>
              </a:rPr>
            </a:br>
            <a:r>
              <a:rPr lang="ru-RU" sz="4400" dirty="0" smtClean="0">
                <a:latin typeface="Segoe Script" pitchFamily="34" charset="0"/>
              </a:rPr>
              <a:t/>
            </a:r>
            <a:br>
              <a:rPr lang="ru-RU" sz="4400" dirty="0" smtClean="0">
                <a:latin typeface="Segoe Script" pitchFamily="34" charset="0"/>
              </a:rPr>
            </a:br>
            <a:r>
              <a:rPr lang="ru-RU" sz="4400" dirty="0" smtClean="0">
                <a:latin typeface="Segoe Script" pitchFamily="34" charset="0"/>
              </a:rPr>
              <a:t/>
            </a:r>
            <a:br>
              <a:rPr lang="ru-RU" sz="4400" dirty="0" smtClean="0">
                <a:latin typeface="Segoe Script" pitchFamily="34" charset="0"/>
              </a:rPr>
            </a:br>
            <a:r>
              <a:rPr lang="ru-RU" sz="4400" dirty="0" smtClean="0">
                <a:latin typeface="Segoe Script" pitchFamily="34" charset="0"/>
              </a:rPr>
              <a:t/>
            </a:r>
            <a:br>
              <a:rPr lang="ru-RU" sz="4400" dirty="0" smtClean="0">
                <a:latin typeface="Segoe Script" pitchFamily="34" charset="0"/>
              </a:rPr>
            </a:br>
            <a:endParaRPr lang="ru-RU" sz="4400" b="1" u="sng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3" y="1341438"/>
            <a:ext cx="8002587" cy="29511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3600" b="1" smtClean="0"/>
              <a:t>    Цель: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3600" b="1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800" smtClean="0"/>
              <a:t>Развивать познавательные интересы детей.</a:t>
            </a:r>
            <a:r>
              <a:rPr lang="ru-RU" smtClean="0"/>
              <a:t> </a:t>
            </a:r>
            <a:endParaRPr lang="ru-RU" sz="1900" smtClean="0"/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ru-RU" sz="1900" b="1" smtClean="0">
              <a:latin typeface="Batang"/>
              <a:ea typeface="Batang"/>
              <a:cs typeface="Batang"/>
            </a:endParaRPr>
          </a:p>
        </p:txBody>
      </p:sp>
      <p:pic>
        <p:nvPicPr>
          <p:cNvPr id="15363" name="Picture 2" descr="http://www.cps.k12.in.us/cms/lib03/IN01000800/centricity/domain/188/AG00567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4076700"/>
            <a:ext cx="3024188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solidFill>
                  <a:srgbClr val="C00000"/>
                </a:solidFill>
                <a:latin typeface="Segoe Script"/>
              </a:rPr>
              <a:t/>
            </a:r>
            <a:br>
              <a:rPr lang="ru-RU" sz="2800" b="1" smtClean="0">
                <a:solidFill>
                  <a:srgbClr val="C00000"/>
                </a:solidFill>
                <a:latin typeface="Segoe Script"/>
              </a:rPr>
            </a:br>
            <a:r>
              <a:rPr lang="ru-RU" sz="2800" b="1" smtClean="0">
                <a:solidFill>
                  <a:srgbClr val="C00000"/>
                </a:solidFill>
                <a:latin typeface="Segoe Script"/>
              </a:rPr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48974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200" b="1" smtClean="0"/>
              <a:t>   Задачи:</a:t>
            </a:r>
            <a:endParaRPr lang="ru-RU" sz="2200" smtClean="0"/>
          </a:p>
          <a:p>
            <a:r>
              <a:rPr lang="ru-RU" sz="2000" smtClean="0">
                <a:latin typeface="Times New Roman" pitchFamily="18" charset="0"/>
              </a:rPr>
              <a:t>Расширять опыт ориентировки в окружающем, развивать сенсорное воспитание, любознательность и познавательную  мотивацию;</a:t>
            </a:r>
          </a:p>
          <a:p>
            <a:r>
              <a:rPr lang="ru-RU" sz="2000" smtClean="0">
                <a:latin typeface="Times New Roman" pitchFamily="18" charset="0"/>
              </a:rPr>
              <a:t>Формировать представления об объектах окружающего мира, о свойствах и отношениях объектов окружающего мира (форме, цвете, размере, материале, причинах и следствиях и др.)</a:t>
            </a:r>
          </a:p>
          <a:p>
            <a:r>
              <a:rPr lang="ru-RU" sz="2000" smtClean="0">
                <a:latin typeface="Times New Roman" pitchFamily="18" charset="0"/>
              </a:rPr>
              <a:t>Использовать опыт практической деятельности с игровой деятельностью;</a:t>
            </a:r>
          </a:p>
          <a:p>
            <a:r>
              <a:rPr lang="ru-RU" sz="2000" smtClean="0">
                <a:latin typeface="Times New Roman" pitchFamily="18" charset="0"/>
              </a:rPr>
              <a:t>Развивать у детей восприятие, внимание, память, наблюдательность, способность анализировать, сравнивать, выделять характерные, существенные признаки предметов и явлений окружающего мира; умения устанавливать простейшие связи между предметами и явлениями, делать простейшие обобщения.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u="sng" smtClean="0">
                <a:solidFill>
                  <a:srgbClr val="F9172D"/>
                </a:solidFill>
                <a:latin typeface="Segoe Script"/>
              </a:rPr>
              <a:t>Китайская пословица гласит</a:t>
            </a:r>
            <a:r>
              <a:rPr lang="ru-RU" sz="3600" smtClean="0">
                <a:latin typeface="Segoe Script"/>
              </a:rPr>
              <a:t>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14563"/>
          <a:ext cx="8229600" cy="173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1643074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7030A0"/>
                          </a:solidFill>
                        </a:rPr>
                        <a:t>« Расскажи – и я забуду, покажи – и я запомню, дай попробовать – и я пойму!»</a:t>
                      </a:r>
                      <a:endParaRPr lang="ru-RU" sz="3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7416" name="TextBox 5"/>
          <p:cNvSpPr txBox="1">
            <a:spLocks noChangeArrowheads="1"/>
          </p:cNvSpPr>
          <p:nvPr/>
        </p:nvSpPr>
        <p:spPr bwMode="auto">
          <a:xfrm>
            <a:off x="3714750" y="4643438"/>
            <a:ext cx="48577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onstantia" pitchFamily="18" charset="0"/>
              </a:rPr>
              <a:t>Усваивается всё прочно и надолго, когда ребёнок слышит, видит и </a:t>
            </a:r>
          </a:p>
          <a:p>
            <a:pPr algn="ctr"/>
            <a:r>
              <a:rPr lang="ru-RU" sz="3200" b="1" i="1">
                <a:solidFill>
                  <a:srgbClr val="FF0000"/>
                </a:solidFill>
                <a:latin typeface="Constantia" pitchFamily="18" charset="0"/>
              </a:rPr>
              <a:t>делает сам</a:t>
            </a:r>
            <a:r>
              <a:rPr lang="ru-RU" sz="3200">
                <a:latin typeface="Constantia" pitchFamily="18" charset="0"/>
              </a:rPr>
              <a:t>!!!</a:t>
            </a:r>
          </a:p>
        </p:txBody>
      </p:sp>
      <p:pic>
        <p:nvPicPr>
          <p:cNvPr id="17417" name="Picture 3" descr="D:\ASUS\Desktop\20180301_075403(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292600"/>
            <a:ext cx="27368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9366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i="1" dirty="0" smtClean="0"/>
              <a:t>Опыт «Как обнаружить воздух»</a:t>
            </a:r>
            <a:endParaRPr lang="ru-RU" sz="32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0" y="1643063"/>
            <a:ext cx="9144000" cy="521493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endParaRPr lang="ru-RU" b="1" i="1" smtClean="0">
              <a:solidFill>
                <a:srgbClr val="0070C0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ru-RU" sz="2000" b="1" i="1" smtClean="0">
              <a:solidFill>
                <a:srgbClr val="0070C0"/>
              </a:solidFill>
            </a:endParaRPr>
          </a:p>
        </p:txBody>
      </p:sp>
      <p:pic>
        <p:nvPicPr>
          <p:cNvPr id="18435" name="Picture 2" descr="D:\ASUS\Desktop\Детский сад\20180301_074600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412875"/>
            <a:ext cx="7129463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D:\ASUS\Documents\98942253_vs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260350"/>
            <a:ext cx="1187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Picture 2" descr="D:\ASUS\Desktop\Детский сад\20180301_0747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125538"/>
            <a:ext cx="8353425" cy="5199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549275"/>
            <a:ext cx="8229600" cy="7921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4400" i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Опыт </a:t>
            </a:r>
            <a:r>
              <a:rPr lang="ru-RU" i="1" dirty="0" smtClean="0">
                <a:latin typeface="+mn-lt"/>
              </a:rPr>
              <a:t>«Волшебница вода»</a:t>
            </a:r>
            <a:endParaRPr lang="ru-RU" dirty="0">
              <a:latin typeface="+mn-lt"/>
              <a:cs typeface="Times New Roman" pitchFamily="18" charset="0"/>
            </a:endParaRPr>
          </a:p>
        </p:txBody>
      </p:sp>
      <p:pic>
        <p:nvPicPr>
          <p:cNvPr id="20482" name="Picture 3" descr="D:\ASUS\Desktop\Детский сад\20180301_0754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57338"/>
            <a:ext cx="712946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D:\ASUS\Documents\98942253_vs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5589588"/>
            <a:ext cx="11874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type="title"/>
          </p:nvPr>
        </p:nvSpPr>
        <p:spPr>
          <a:xfrm>
            <a:off x="0" y="2357438"/>
            <a:ext cx="9144000" cy="4500562"/>
          </a:xfrm>
        </p:spPr>
        <p:txBody>
          <a:bodyPr/>
          <a:lstStyle/>
          <a:p>
            <a:pPr algn="ctr"/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21506" name="Picture 2" descr="D:\ASUS\Desktop\Детский сад\20180301_0754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33375"/>
            <a:ext cx="70564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499</TotalTime>
  <Words>216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Constantia</vt:lpstr>
      <vt:lpstr>Arial</vt:lpstr>
      <vt:lpstr>Calibri</vt:lpstr>
      <vt:lpstr>Wingdings 2</vt:lpstr>
      <vt:lpstr>Monotype Corsiva</vt:lpstr>
      <vt:lpstr>Segoe Script</vt:lpstr>
      <vt:lpstr>Batang</vt:lpstr>
      <vt:lpstr>Times New Roman</vt:lpstr>
      <vt:lpstr>Поток</vt:lpstr>
      <vt:lpstr>Поток</vt:lpstr>
      <vt:lpstr>Слайд 1</vt:lpstr>
      <vt:lpstr> </vt:lpstr>
      <vt:lpstr>        </vt:lpstr>
      <vt:lpstr> »</vt:lpstr>
      <vt:lpstr>Китайская пословица гласит:</vt:lpstr>
      <vt:lpstr>Опыт «Как обнаружить воздух»</vt:lpstr>
      <vt:lpstr>Слайд 7</vt:lpstr>
      <vt:lpstr>    Опыт «Волшебница вода»</vt:lpstr>
      <vt:lpstr> </vt:lpstr>
      <vt:lpstr>Опыт «Волшебница вода»</vt:lpstr>
      <vt:lpstr>Опыт «Волшебная рукавичка» </vt:lpstr>
      <vt:lpstr>Опыт «Волшебная рукавичка» </vt:lpstr>
      <vt:lpstr>Опыт «Волшебная рукавичка»</vt:lpstr>
      <vt:lpstr>Опыт «Волшебная рукавичка»</vt:lpstr>
      <vt:lpstr>Слайд 15</vt:lpstr>
      <vt:lpstr>«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для педагогов «Экспериментирование – одна из форм развития познавательно-исследовательской  деятельности воспитанников»</dc:title>
  <dc:creator>Оленька</dc:creator>
  <cp:lastModifiedBy>admin</cp:lastModifiedBy>
  <cp:revision>49</cp:revision>
  <dcterms:created xsi:type="dcterms:W3CDTF">2016-01-12T05:49:27Z</dcterms:created>
  <dcterms:modified xsi:type="dcterms:W3CDTF">2018-03-06T06:21:43Z</dcterms:modified>
</cp:coreProperties>
</file>