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3" r:id="rId10"/>
    <p:sldId id="264" r:id="rId11"/>
    <p:sldId id="265" r:id="rId12"/>
    <p:sldId id="267" r:id="rId13"/>
    <p:sldId id="268" r:id="rId14"/>
    <p:sldId id="269" r:id="rId15"/>
    <p:sldId id="266" r:id="rId16"/>
    <p:sldId id="270" r:id="rId17"/>
    <p:sldId id="271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7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EB8DB-FB2C-4027-ADE7-03E6A21F13D3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BB95D-22FB-479E-9055-7F36471BB8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2200" b="1" dirty="0" smtClean="0">
                <a:latin typeface="Batang" pitchFamily="18" charset="-127"/>
                <a:ea typeface="Batang" pitchFamily="18" charset="-127"/>
              </a:rPr>
            </a:br>
            <a:r>
              <a:rPr lang="ru-RU" sz="2200" b="1" dirty="0">
                <a:latin typeface="Batang" pitchFamily="18" charset="-127"/>
                <a:ea typeface="Batang" pitchFamily="18" charset="-127"/>
              </a:rPr>
              <a:t/>
            </a:r>
            <a:br>
              <a:rPr lang="ru-RU" sz="2200" b="1" dirty="0">
                <a:latin typeface="Batang" pitchFamily="18" charset="-127"/>
                <a:ea typeface="Batang" pitchFamily="18" charset="-127"/>
              </a:rPr>
            </a:br>
            <a:r>
              <a:rPr lang="ru-RU" sz="2200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2200" b="1" dirty="0" smtClean="0">
                <a:latin typeface="Batang" pitchFamily="18" charset="-127"/>
                <a:ea typeface="Batang" pitchFamily="18" charset="-127"/>
              </a:rPr>
            </a:br>
            <a:r>
              <a:rPr lang="ru-RU" sz="2200" b="1" dirty="0">
                <a:latin typeface="Batang" pitchFamily="18" charset="-127"/>
                <a:ea typeface="Batang" pitchFamily="18" charset="-127"/>
              </a:rPr>
              <a:t> </a:t>
            </a:r>
            <a:r>
              <a:rPr lang="ru-RU" sz="2200" b="1" dirty="0" smtClean="0">
                <a:latin typeface="Arial Narrow" pitchFamily="34" charset="0"/>
                <a:ea typeface="Batang" pitchFamily="18" charset="-127"/>
              </a:rPr>
              <a:t>«</a:t>
            </a:r>
            <a:r>
              <a:rPr lang="ru-RU" sz="2200" b="1" dirty="0">
                <a:latin typeface="Arial Narrow" pitchFamily="34" charset="0"/>
                <a:ea typeface="Batang" pitchFamily="18" charset="-127"/>
              </a:rPr>
              <a:t>ЛЭПБУК»    – как средство обучения в условиях ФГОС ДО</a:t>
            </a:r>
            <a:r>
              <a:rPr lang="ru-RU" sz="2200" b="1" dirty="0">
                <a:latin typeface="Batang" pitchFamily="18" charset="-127"/>
                <a:ea typeface="Batang" pitchFamily="18" charset="-127"/>
              </a:rPr>
              <a:t>.</a:t>
            </a:r>
            <a:br>
              <a:rPr lang="ru-RU" sz="2200" b="1" dirty="0">
                <a:latin typeface="Batang" pitchFamily="18" charset="-127"/>
                <a:ea typeface="Batang" pitchFamily="18" charset="-127"/>
              </a:rPr>
            </a:br>
            <a:r>
              <a:rPr lang="ru-RU" sz="2000" b="1" dirty="0">
                <a:latin typeface="Batang" pitchFamily="18" charset="-127"/>
                <a:ea typeface="Batang" pitchFamily="18" charset="-127"/>
              </a:rPr>
              <a:t> </a:t>
            </a:r>
            <a:r>
              <a:rPr lang="ru-RU" sz="2000" dirty="0">
                <a:latin typeface="Batang" pitchFamily="18" charset="-127"/>
                <a:ea typeface="Batang" pitchFamily="18" charset="-127"/>
              </a:rPr>
              <a:t/>
            </a:r>
            <a:br>
              <a:rPr lang="ru-RU" sz="2000" dirty="0">
                <a:latin typeface="Batang" pitchFamily="18" charset="-127"/>
                <a:ea typeface="Batang" pitchFamily="18" charset="-127"/>
              </a:rPr>
            </a:br>
            <a:r>
              <a:rPr lang="ru-RU" sz="3100" b="1" dirty="0">
                <a:latin typeface="Monotype Corsiva" pitchFamily="66" charset="0"/>
                <a:ea typeface="Batang" pitchFamily="18" charset="-127"/>
              </a:rPr>
              <a:t>Мастерство – это то, чего можно добиться,</a:t>
            </a:r>
            <a:r>
              <a:rPr lang="ru-RU" sz="3100" dirty="0">
                <a:latin typeface="Monotype Corsiva" pitchFamily="66" charset="0"/>
                <a:ea typeface="Batang" pitchFamily="18" charset="-127"/>
              </a:rPr>
              <a:t/>
            </a:r>
            <a:br>
              <a:rPr lang="ru-RU" sz="3100" dirty="0">
                <a:latin typeface="Monotype Corsiva" pitchFamily="66" charset="0"/>
                <a:ea typeface="Batang" pitchFamily="18" charset="-127"/>
              </a:rPr>
            </a:br>
            <a:r>
              <a:rPr lang="ru-RU" sz="3100" b="1" dirty="0">
                <a:latin typeface="Monotype Corsiva" pitchFamily="66" charset="0"/>
                <a:ea typeface="Batang" pitchFamily="18" charset="-127"/>
              </a:rPr>
              <a:t>и как могут быть известны мастер – токарь,</a:t>
            </a:r>
            <a:r>
              <a:rPr lang="ru-RU" sz="3100" dirty="0">
                <a:latin typeface="Monotype Corsiva" pitchFamily="66" charset="0"/>
                <a:ea typeface="Batang" pitchFamily="18" charset="-127"/>
              </a:rPr>
              <a:t/>
            </a:r>
            <a:br>
              <a:rPr lang="ru-RU" sz="3100" dirty="0">
                <a:latin typeface="Monotype Corsiva" pitchFamily="66" charset="0"/>
                <a:ea typeface="Batang" pitchFamily="18" charset="-127"/>
              </a:rPr>
            </a:br>
            <a:r>
              <a:rPr lang="ru-RU" sz="3100" b="1" dirty="0">
                <a:latin typeface="Monotype Corsiva" pitchFamily="66" charset="0"/>
                <a:ea typeface="Batang" pitchFamily="18" charset="-127"/>
              </a:rPr>
              <a:t>прекрасный мастер – врач, так должен</a:t>
            </a:r>
            <a:r>
              <a:rPr lang="ru-RU" sz="3100" dirty="0">
                <a:latin typeface="Monotype Corsiva" pitchFamily="66" charset="0"/>
                <a:ea typeface="Batang" pitchFamily="18" charset="-127"/>
              </a:rPr>
              <a:t/>
            </a:r>
            <a:br>
              <a:rPr lang="ru-RU" sz="3100" dirty="0">
                <a:latin typeface="Monotype Corsiva" pitchFamily="66" charset="0"/>
                <a:ea typeface="Batang" pitchFamily="18" charset="-127"/>
              </a:rPr>
            </a:br>
            <a:r>
              <a:rPr lang="ru-RU" sz="3100" b="1" dirty="0">
                <a:latin typeface="Monotype Corsiva" pitchFamily="66" charset="0"/>
                <a:ea typeface="Batang" pitchFamily="18" charset="-127"/>
              </a:rPr>
              <a:t>и может быть прекрасным мастером педагог.</a:t>
            </a:r>
            <a:r>
              <a:rPr lang="ru-RU" sz="3100" dirty="0">
                <a:latin typeface="Monotype Corsiva" pitchFamily="66" charset="0"/>
                <a:ea typeface="Batang" pitchFamily="18" charset="-127"/>
              </a:rPr>
              <a:t/>
            </a:r>
            <a:br>
              <a:rPr lang="ru-RU" sz="3100" dirty="0">
                <a:latin typeface="Monotype Corsiva" pitchFamily="66" charset="0"/>
                <a:ea typeface="Batang" pitchFamily="18" charset="-127"/>
              </a:rPr>
            </a:br>
            <a:r>
              <a:rPr lang="ru-RU" sz="3100" b="1" dirty="0">
                <a:latin typeface="Monotype Corsiva" pitchFamily="66" charset="0"/>
                <a:ea typeface="Batang" pitchFamily="18" charset="-127"/>
              </a:rPr>
              <a:t>А.С. Макаренко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0001-002-Priznaki-uchitel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C:\Users\User\Desktop\20170327_231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1559" y="1988841"/>
            <a:ext cx="2520282" cy="2232248"/>
          </a:xfrm>
          <a:prstGeom prst="rect">
            <a:avLst/>
          </a:prstGeom>
          <a:noFill/>
        </p:spPr>
      </p:pic>
      <p:pic>
        <p:nvPicPr>
          <p:cNvPr id="10244" name="Picture 4" descr="C:\Users\User\Desktop\20170327_2306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63888" y="1340768"/>
            <a:ext cx="5400600" cy="410445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0001-002-Priznaki-uchitel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C:\Users\User\Desktop\20170327_23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74224" y="3975048"/>
            <a:ext cx="2831848" cy="2027784"/>
          </a:xfrm>
          <a:prstGeom prst="rect">
            <a:avLst/>
          </a:prstGeom>
          <a:noFill/>
        </p:spPr>
      </p:pic>
      <p:pic>
        <p:nvPicPr>
          <p:cNvPr id="11268" name="Picture 4" descr="C:\Users\User\Desktop\20170327_231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836712"/>
            <a:ext cx="3372616" cy="1872208"/>
          </a:xfrm>
          <a:prstGeom prst="rect">
            <a:avLst/>
          </a:prstGeom>
          <a:noFill/>
        </p:spPr>
      </p:pic>
      <p:pic>
        <p:nvPicPr>
          <p:cNvPr id="11269" name="Picture 5" descr="C:\Users\User\Desktop\20170327_230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988840"/>
            <a:ext cx="5028292" cy="3828692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:\Users\User\Desktop\0001-002-Priznaki-uchitel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097"/>
            <a:ext cx="9144000" cy="68259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07704" y="1268960"/>
            <a:ext cx="5688632" cy="45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1540" y="1160748"/>
            <a:ext cx="35283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9" name="Picture 3" descr="C:\Users\User\Desktop\20170327_231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5556" y="656692"/>
            <a:ext cx="2592288" cy="3096344"/>
          </a:xfrm>
          <a:prstGeom prst="rect">
            <a:avLst/>
          </a:prstGeom>
          <a:noFill/>
        </p:spPr>
      </p:pic>
      <p:pic>
        <p:nvPicPr>
          <p:cNvPr id="14340" name="Picture 4" descr="C:\Users\User\Desktop\20170327_225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887924" y="1448780"/>
            <a:ext cx="540060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41593"/>
          </a:xfrm>
          <a:prstGeom prst="rect">
            <a:avLst/>
          </a:prstGeom>
          <a:noFill/>
        </p:spPr>
      </p:pic>
      <p:pic>
        <p:nvPicPr>
          <p:cNvPr id="15363" name="Picture 3" descr="C:\Users\User\Desktop\20170327_23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99692" y="1016732"/>
            <a:ext cx="5544616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0001-002-Priznaki-uchitel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3" name="Picture 5" descr="C:\Users\User\Desktop\20170327_231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9512" y="980728"/>
            <a:ext cx="2880320" cy="2592288"/>
          </a:xfrm>
          <a:prstGeom prst="rect">
            <a:avLst/>
          </a:prstGeom>
          <a:noFill/>
        </p:spPr>
      </p:pic>
      <p:pic>
        <p:nvPicPr>
          <p:cNvPr id="12294" name="Picture 6" descr="C:\Users\User\Desktop\20170327_2317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052736"/>
            <a:ext cx="5400600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User\Desktop\Albom-dlja-risovanija-760x5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7" name="Picture 3" descr="C:\Users\User\Desktop\20170327_232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75856" y="836712"/>
            <a:ext cx="3744416" cy="475252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20170328_233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43708" y="728700"/>
            <a:ext cx="5472608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Desktop\20170328_103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Desktop\20170328_110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1402074963_3-kopi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/>
              <a:t> </a:t>
            </a:r>
            <a:r>
              <a:rPr lang="ru-RU" dirty="0" smtClean="0"/>
              <a:t>    Основы </a:t>
            </a:r>
            <a:r>
              <a:rPr lang="ru-RU" dirty="0"/>
              <a:t>безопасности – один из наиболее актуальных вопросов для любого возраста. Детей этому следует учить, начиная с самого детства. Каждый человек должен заботиться о своей безопасности. Не имея знаний этого сделать невозможно. В современных условиях необходимо формировать у детей осознанное выполнение правил поведения в условиях улицы, природы, быта. Ребенок не может себя защитить, но может избежать опасной ситуации. Поэтому педагоги совместно с родителями обязаны подготовить ребенка к опасным ситуациям, привить привычку – относиться ответственно к личной безопасности.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Desktop\20170328_103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Desktop\20170328_104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91680" y="692696"/>
            <a:ext cx="5904656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User\Desktop\20170328_104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15616" y="908720"/>
            <a:ext cx="6264696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 descr="C:\Users\User\Desktop\20170328_11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63" y="188640"/>
            <a:ext cx="9109037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Desktop\20170328_110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User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402074963_3-kopi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Систематизация </a:t>
            </a:r>
            <a:r>
              <a:rPr lang="ru-RU" dirty="0"/>
              <a:t>знаний детей о правилах </a:t>
            </a:r>
            <a:r>
              <a:rPr lang="ru-RU" b="0" dirty="0" smtClean="0"/>
              <a:t>безопасного поведения в доме</a:t>
            </a:r>
            <a:r>
              <a:rPr lang="ru-RU" b="1" dirty="0" smtClean="0"/>
              <a:t>, </a:t>
            </a:r>
            <a:r>
              <a:rPr lang="ru-RU" dirty="0" smtClean="0"/>
              <a:t>на улице и в природе.</a:t>
            </a:r>
            <a:endParaRPr lang="ru-RU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402074963_3-kopi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Образовательные</a:t>
            </a:r>
            <a:r>
              <a:rPr lang="ru-RU" b="1" dirty="0" smtClean="0"/>
              <a:t> </a:t>
            </a:r>
            <a:r>
              <a:rPr lang="ru-RU" dirty="0"/>
              <a:t>задачи: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формировать осторожное и осмотрительное отношение к потенциально опасным для человека ситуациям;</a:t>
            </a:r>
          </a:p>
          <a:p>
            <a:pPr lvl="0"/>
            <a:r>
              <a:rPr lang="ru-RU" dirty="0"/>
              <a:t>обогащать представления о доступном ребенку предметном мире и назначении предметов, о правилах безопасного использования;</a:t>
            </a:r>
          </a:p>
          <a:p>
            <a:pPr lvl="0"/>
            <a:r>
              <a:rPr lang="ru-RU" dirty="0"/>
              <a:t>познакомить с элементарными правилами безопасного обращения с предметами дома и на улице;</a:t>
            </a:r>
          </a:p>
          <a:p>
            <a:pPr lvl="0"/>
            <a:r>
              <a:rPr lang="ru-RU" dirty="0"/>
              <a:t>познакомить с ситуациями, угрожающими здоровью.</a:t>
            </a:r>
          </a:p>
          <a:p>
            <a:pPr>
              <a:buNone/>
            </a:pP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402074963_3-kopi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Развивающие </a:t>
            </a:r>
            <a:r>
              <a:rPr lang="ru-RU" dirty="0"/>
              <a:t>задачи.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Формировать умение реально оценивать возможную опасность.</a:t>
            </a:r>
          </a:p>
          <a:p>
            <a:pPr lvl="0"/>
            <a:r>
              <a:rPr lang="ru-RU" dirty="0"/>
              <a:t>Развивать творческие способности </a:t>
            </a:r>
            <a:r>
              <a:rPr lang="ru-RU" dirty="0" smtClean="0"/>
              <a:t>дошкольников.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402074963_3-kopi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Воспитательные </a:t>
            </a:r>
            <a:r>
              <a:rPr lang="ru-RU" dirty="0"/>
              <a:t>задачи.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Воспитывать </a:t>
            </a:r>
            <a:r>
              <a:rPr lang="ru-RU" dirty="0"/>
              <a:t>чувство осторожности и самосохранения</a:t>
            </a:r>
            <a:r>
              <a:rPr lang="ru-RU" b="1" dirty="0"/>
              <a:t>.</a:t>
            </a: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0009-014-Rol-mjagkogo-znaka-v-slova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20170327_225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303748" y="1232756"/>
            <a:ext cx="5472608" cy="424847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0009-014-Rol-mjagkogo-znaka-v-slova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User\Desktop\20170327_231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763284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219" name="Picture 3" descr="C:\Users\User\Desktop\20170327_230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9552" y="404664"/>
            <a:ext cx="3960440" cy="3816424"/>
          </a:xfrm>
          <a:prstGeom prst="rect">
            <a:avLst/>
          </a:prstGeom>
          <a:noFill/>
        </p:spPr>
      </p:pic>
      <p:pic>
        <p:nvPicPr>
          <p:cNvPr id="9221" name="Picture 5" descr="C:\Users\User\Desktop\20170327_230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19972" y="2820988"/>
            <a:ext cx="3672408" cy="373630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72</Words>
  <Application>Microsoft Office PowerPoint</Application>
  <PresentationFormat>Экран (4:3)</PresentationFormat>
  <Paragraphs>17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 «ЛЭПБУК»    – как средство обучения в условиях ФГОС ДО.   Мастерство – это то, чего можно добиться, и как могут быть известны мастер – токарь, прекрасный мастер – врач, так должен и может быть прекрасным мастером педагог. А.С. Макаренко  </vt:lpstr>
      <vt:lpstr>Актуальность.</vt:lpstr>
      <vt:lpstr>Цель.</vt:lpstr>
      <vt:lpstr> Образовательные задачи: </vt:lpstr>
      <vt:lpstr> Развивающие задачи. </vt:lpstr>
      <vt:lpstr> Воспитательные задачи.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«ЛЭПБУК»    – как средство обучения в условиях ФГОС ДО.   Мастерство – это то, чего можно добиться, и как могут быть известны мастер – токарь, прекрасный мастер – врач, так должен и может быть прекрасным мастером педагог. А.С. Макаренко «ЛЭПБУК»    – как средство обучения в условиях ФГОС ДО.   Мастерство – это то, чего можно добиться, и как могут быть известны мастер – токарь, прекрасный мастер – врач, так должен и может быть прекрасным мастером педагог. А.С. Макаренко</dc:title>
  <dc:creator>User</dc:creator>
  <cp:lastModifiedBy>User</cp:lastModifiedBy>
  <cp:revision>18</cp:revision>
  <dcterms:created xsi:type="dcterms:W3CDTF">2017-03-28T16:41:14Z</dcterms:created>
  <dcterms:modified xsi:type="dcterms:W3CDTF">2017-03-28T19:42:56Z</dcterms:modified>
</cp:coreProperties>
</file>