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7" r:id="rId2"/>
    <p:sldId id="258" r:id="rId3"/>
    <p:sldId id="260" r:id="rId4"/>
    <p:sldId id="261" r:id="rId5"/>
    <p:sldId id="262" r:id="rId6"/>
    <p:sldId id="263" r:id="rId7"/>
    <p:sldId id="276" r:id="rId8"/>
    <p:sldId id="283" r:id="rId9"/>
    <p:sldId id="284" r:id="rId10"/>
    <p:sldId id="285" r:id="rId11"/>
    <p:sldId id="286" r:id="rId12"/>
    <p:sldId id="287" r:id="rId13"/>
    <p:sldId id="277" r:id="rId14"/>
    <p:sldId id="279" r:id="rId15"/>
    <p:sldId id="264" r:id="rId16"/>
    <p:sldId id="265" r:id="rId17"/>
    <p:sldId id="266" r:id="rId18"/>
    <p:sldId id="267" r:id="rId19"/>
    <p:sldId id="275" r:id="rId20"/>
    <p:sldId id="280" r:id="rId21"/>
    <p:sldId id="268" r:id="rId22"/>
    <p:sldId id="281" r:id="rId23"/>
    <p:sldId id="288" r:id="rId24"/>
    <p:sldId id="269" r:id="rId25"/>
    <p:sldId id="270" r:id="rId26"/>
    <p:sldId id="271" r:id="rId27"/>
    <p:sldId id="289" r:id="rId28"/>
    <p:sldId id="290" r:id="rId29"/>
    <p:sldId id="273" r:id="rId30"/>
    <p:sldId id="282" r:id="rId31"/>
    <p:sldId id="274" r:id="rId32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43E06-1898-476A-8303-D6502F995F97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FE379D-EA93-4529-861D-E379BF31C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816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FE379D-EA93-4529-861D-E379BF31CE0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1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A22-B164-418F-A726-83976F340012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DB36-F0FA-4A77-911A-33B1187A7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A22-B164-418F-A726-83976F340012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DB36-F0FA-4A77-911A-33B1187A7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A22-B164-418F-A726-83976F340012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DB36-F0FA-4A77-911A-33B1187A7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A22-B164-418F-A726-83976F340012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DB36-F0FA-4A77-911A-33B1187A7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A22-B164-418F-A726-83976F340012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DB36-F0FA-4A77-911A-33B1187A7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A22-B164-418F-A726-83976F340012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DB36-F0FA-4A77-911A-33B1187A7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A22-B164-418F-A726-83976F340012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DB36-F0FA-4A77-911A-33B1187A7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A22-B164-418F-A726-83976F340012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DB36-F0FA-4A77-911A-33B1187A7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A22-B164-418F-A726-83976F340012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DB36-F0FA-4A77-911A-33B1187A7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A22-B164-418F-A726-83976F340012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DB36-F0FA-4A77-911A-33B1187A7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1FA22-B164-418F-A726-83976F340012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DB36-F0FA-4A77-911A-33B1187A7C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561FA22-B164-418F-A726-83976F340012}" type="datetimeFigureOut">
              <a:rPr lang="ru-RU" smtClean="0"/>
              <a:pPr/>
              <a:t>05.02.2019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F33DB36-F0FA-4A77-911A-33B1187A7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ogimnastike.com/irina-viner-usmanov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34359053-stock-photo-beautiful-girl-gymnastlc-leg-up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793289" y="476672"/>
            <a:ext cx="6512511" cy="503849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tx1"/>
                </a:solidFill>
              </a:rPr>
              <a:t>«Я и художественная гимнастика»</a:t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i="1" dirty="0" smtClean="0">
                <a:solidFill>
                  <a:schemeClr val="tx1"/>
                </a:solidFill>
              </a:rPr>
              <a:t/>
            </a:r>
            <a:br>
              <a:rPr lang="ru-RU" i="1" dirty="0" smtClean="0">
                <a:solidFill>
                  <a:schemeClr val="tx1"/>
                </a:solidFill>
              </a:rPr>
            </a:br>
            <a:r>
              <a:rPr lang="ru-RU" sz="3100" i="1" dirty="0" smtClean="0">
                <a:solidFill>
                  <a:schemeClr val="tx1"/>
                </a:solidFill>
              </a:rPr>
              <a:t>Выполнила: </a:t>
            </a:r>
            <a:r>
              <a:rPr lang="ru-RU" sz="3100" i="1" dirty="0" smtClean="0">
                <a:solidFill>
                  <a:schemeClr val="tx1"/>
                </a:solidFill>
              </a:rPr>
              <a:t>Прудникова </a:t>
            </a:r>
            <a:r>
              <a:rPr lang="ru-RU" sz="3100" i="1" dirty="0" smtClean="0">
                <a:solidFill>
                  <a:schemeClr val="tx1"/>
                </a:solidFill>
              </a:rPr>
              <a:t>Валерия</a:t>
            </a:r>
            <a:br>
              <a:rPr lang="ru-RU" sz="3100" i="1" dirty="0" smtClean="0">
                <a:solidFill>
                  <a:schemeClr val="tx1"/>
                </a:solidFill>
              </a:rPr>
            </a:br>
            <a:r>
              <a:rPr lang="ru-RU" sz="3100" i="1" dirty="0" smtClean="0">
                <a:solidFill>
                  <a:schemeClr val="tx1"/>
                </a:solidFill>
              </a:rPr>
              <a:t>Руководитель: </a:t>
            </a:r>
            <a:r>
              <a:rPr lang="ru-RU" sz="3100" i="1" dirty="0" err="1" smtClean="0">
                <a:solidFill>
                  <a:schemeClr val="tx1"/>
                </a:solidFill>
              </a:rPr>
              <a:t>Хикматуллина</a:t>
            </a:r>
            <a:r>
              <a:rPr lang="ru-RU" sz="3100" i="1" dirty="0" smtClean="0">
                <a:solidFill>
                  <a:schemeClr val="tx1"/>
                </a:solidFill>
              </a:rPr>
              <a:t> Гульнара </a:t>
            </a:r>
            <a:r>
              <a:rPr lang="ru-RU" sz="3100" i="1" dirty="0" err="1" smtClean="0">
                <a:solidFill>
                  <a:schemeClr val="tx1"/>
                </a:solidFill>
              </a:rPr>
              <a:t>Мусавировна</a:t>
            </a:r>
            <a:endParaRPr lang="ru-RU" sz="31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8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12995"/>
          <a:stretch>
            <a:fillRect/>
          </a:stretch>
        </p:blipFill>
        <p:spPr>
          <a:xfrm>
            <a:off x="4355976" y="2349500"/>
            <a:ext cx="4618162" cy="36717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248472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Булавы</a:t>
            </a:r>
            <a:endParaRPr lang="ru-RU" sz="6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4392488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Изготавливаются из дерева или пластика </a:t>
            </a:r>
            <a:r>
              <a:rPr lang="ru-RU" sz="4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длиной </a:t>
            </a:r>
            <a:r>
              <a:rPr lang="ru-RU" sz="4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50-40 </a:t>
            </a:r>
            <a:r>
              <a:rPr lang="ru-RU" sz="4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ru-RU" sz="4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42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628800"/>
            <a:ext cx="4608512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деревянные или синтетические обручи. Внутренний диаметр должен быть от 80 до 90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87824" y="188640"/>
            <a:ext cx="3312368" cy="864096"/>
          </a:xfrm>
        </p:spPr>
        <p:txBody>
          <a:bodyPr/>
          <a:lstStyle/>
          <a:p>
            <a:pPr marL="0" indent="0">
              <a:buNone/>
            </a:pPr>
            <a:r>
              <a:rPr lang="ru-RU" sz="6600" i="1" dirty="0" smtClean="0"/>
              <a:t/>
            </a:r>
            <a:br>
              <a:rPr lang="ru-RU" sz="6600" i="1" dirty="0" smtClean="0"/>
            </a:br>
            <a:r>
              <a:rPr lang="ru-RU" sz="6600" i="1" dirty="0"/>
              <a:t/>
            </a:r>
            <a:br>
              <a:rPr lang="ru-RU" sz="6600" i="1" dirty="0"/>
            </a:br>
            <a:r>
              <a:rPr lang="ru-RU" sz="6600" i="1" dirty="0" smtClean="0"/>
              <a:t/>
            </a:r>
            <a:br>
              <a:rPr lang="ru-RU" sz="6600" i="1" dirty="0" smtClean="0"/>
            </a:br>
            <a:r>
              <a:rPr lang="ru-RU" sz="6600" i="1" dirty="0"/>
              <a:t/>
            </a:r>
            <a:br>
              <a:rPr lang="ru-RU" sz="6600" i="1" dirty="0"/>
            </a:br>
            <a:r>
              <a:rPr lang="ru-RU" sz="6600" i="1" dirty="0" smtClean="0"/>
              <a:t/>
            </a:r>
            <a:br>
              <a:rPr lang="ru-RU" sz="6600" i="1" dirty="0" smtClean="0"/>
            </a:br>
            <a:r>
              <a:rPr lang="ru-RU" sz="6600" i="1" dirty="0" smtClean="0"/>
              <a:t>Обруч</a:t>
            </a:r>
            <a:endParaRPr lang="ru-RU" sz="6600" i="1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 b="11998"/>
          <a:stretch>
            <a:fillRect/>
          </a:stretch>
        </p:blipFill>
        <p:spPr>
          <a:xfrm>
            <a:off x="4716016" y="1844824"/>
            <a:ext cx="4320480" cy="3744416"/>
          </a:xfrm>
        </p:spPr>
      </p:pic>
    </p:spTree>
    <p:extLst>
      <p:ext uri="{BB962C8B-B14F-4D97-AF65-F5344CB8AC3E}">
        <p14:creationId xmlns:p14="http://schemas.microsoft.com/office/powerpoint/2010/main" val="225044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r="4137"/>
          <a:stretch>
            <a:fillRect/>
          </a:stretch>
        </p:blipFill>
        <p:spPr>
          <a:xfrm>
            <a:off x="4716462" y="2132857"/>
            <a:ext cx="4248025" cy="3272582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23528" y="1124744"/>
            <a:ext cx="4752528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Бывают пеньковые или синтетические скакалки. Скакалка должна быть пропорциональна росту гимнастки и не должна иметь никаких ручек, вместо них на концах завязывают один или два узла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188640"/>
            <a:ext cx="4320480" cy="926976"/>
          </a:xfrm>
        </p:spPr>
        <p:txBody>
          <a:bodyPr/>
          <a:lstStyle/>
          <a:p>
            <a:pPr marL="0" indent="0">
              <a:buNone/>
            </a:pPr>
            <a:r>
              <a:rPr lang="ru-RU" sz="6600" dirty="0" smtClean="0"/>
              <a:t>Скакалка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0741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r="8819"/>
          <a:stretch>
            <a:fillRect/>
          </a:stretch>
        </p:blipFill>
        <p:spPr>
          <a:xfrm>
            <a:off x="3917271" y="1556793"/>
            <a:ext cx="4769529" cy="374441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196752"/>
            <a:ext cx="3694114" cy="36724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Россия-родина художественной гимнастики .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художественная гимнастика-предмет национальной гордости.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27268" y="404665"/>
            <a:ext cx="6383538" cy="432048"/>
          </a:xfrm>
        </p:spPr>
        <p:txBody>
          <a:bodyPr/>
          <a:lstStyle/>
          <a:p>
            <a:pPr>
              <a:buNone/>
            </a:pPr>
            <a:r>
              <a:rPr lang="ru-RU" sz="3200" b="0" dirty="0" smtClean="0"/>
              <a:t/>
            </a:r>
            <a:br>
              <a:rPr lang="ru-RU" sz="3200" b="0" dirty="0" smtClean="0"/>
            </a:br>
            <a:r>
              <a:rPr lang="ru-RU" sz="3200" dirty="0" smtClean="0"/>
              <a:t> Родина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584" y="1340768"/>
            <a:ext cx="3694114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Художественная гимнастика развивает гибкость,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выносливость, учит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владеть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 телом красиво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двигаться, укрепляет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уверенности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себе. Это прекрасный вид спорта как для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гиперактивных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детей, так и для робких и застенчивых.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648072"/>
          </a:xfrm>
        </p:spPr>
        <p:txBody>
          <a:bodyPr/>
          <a:lstStyle/>
          <a:p>
            <a:pPr algn="ctr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качества характера воспитывает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68760"/>
            <a:ext cx="4032448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48680"/>
            <a:ext cx="3843278" cy="53158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1124744"/>
            <a:ext cx="3960440" cy="3672408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 России имеется очень сильная школа художественной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гимнастики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 Российская школа воспитала самых сильных в мире спортсменов.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8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4372168"/>
            <a:ext cx="7272807" cy="2225184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самых знаменитых имен в истории развития художественной гимнастики в России – это</a:t>
            </a:r>
            <a:r>
              <a:rPr lang="ru-RU" sz="2400" b="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Ирина Винер-Усманова: биография и личная жизнь, дети"/>
              </a:rPr>
              <a:t> </a:t>
            </a:r>
            <a:r>
              <a:rPr lang="ru-RU" sz="2400" i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 tooltip="Ирина Винер-Усманова: биография и личная жизнь, дети"/>
              </a:rPr>
              <a:t>Ирина Винер-Усманова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Это имя опытного тренера, ученицы которого постоянно являются фаворитами всех международных соревнований</a:t>
            </a:r>
            <a:endParaRPr lang="ru-RU" sz="2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78" y="188640"/>
            <a:ext cx="6701898" cy="4018235"/>
          </a:xfrm>
        </p:spPr>
      </p:pic>
    </p:spTree>
    <p:extLst>
      <p:ext uri="{BB962C8B-B14F-4D97-AF65-F5344CB8AC3E}">
        <p14:creationId xmlns:p14="http://schemas.microsoft.com/office/powerpoint/2010/main" val="34925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9" y="4372168"/>
            <a:ext cx="7622232" cy="1865144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i="1" dirty="0" smtClean="0">
                <a:effectLst/>
              </a:rPr>
              <a:t/>
            </a:r>
            <a:br>
              <a:rPr lang="ru-RU" sz="2000" i="1" dirty="0" smtClean="0">
                <a:effectLst/>
              </a:rPr>
            </a:b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 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любимых гимнасток 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являются: Алина Кабаева, </a:t>
            </a:r>
            <a:r>
              <a:rPr lang="ru-RU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Ляйсан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Утяшева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(которая родом из республики Башкортостан), Маргарита </a:t>
            </a:r>
            <a:r>
              <a:rPr lang="ru-RU" sz="2400" b="0" i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Мамун</a:t>
            </a:r>
            <a:r>
              <a:rPr lang="ru-RU" sz="24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3168352" cy="42484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8640"/>
            <a:ext cx="3816424" cy="4176464"/>
          </a:xfrm>
        </p:spPr>
      </p:pic>
    </p:spTree>
    <p:extLst>
      <p:ext uri="{BB962C8B-B14F-4D97-AF65-F5344CB8AC3E}">
        <p14:creationId xmlns:p14="http://schemas.microsoft.com/office/powerpoint/2010/main" val="154455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437112"/>
            <a:ext cx="8496944" cy="1728192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Одни из самых молодых гимнасток Александра Солдатова, а также Дина и Арина </a:t>
            </a:r>
            <a:r>
              <a:rPr lang="ru-RU" sz="32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Аверины</a:t>
            </a:r>
            <a:r>
              <a:rPr lang="ru-RU" sz="3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2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45" y="620688"/>
            <a:ext cx="4347005" cy="300554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620688"/>
            <a:ext cx="4233406" cy="2962757"/>
          </a:xfrm>
        </p:spPr>
      </p:pic>
    </p:spTree>
    <p:extLst>
      <p:ext uri="{BB962C8B-B14F-4D97-AF65-F5344CB8AC3E}">
        <p14:creationId xmlns:p14="http://schemas.microsoft.com/office/powerpoint/2010/main" val="28095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019" y="260648"/>
            <a:ext cx="7633268" cy="1008112"/>
          </a:xfrm>
        </p:spPr>
        <p:txBody>
          <a:bodyPr/>
          <a:lstStyle/>
          <a:p>
            <a:pPr algn="ctr">
              <a:buNone/>
            </a:pPr>
            <a:r>
              <a:rPr lang="ru-RU" sz="3200" b="0" dirty="0" smtClean="0">
                <a:latin typeface="Times New Roman" pitchFamily="18" charset="0"/>
                <a:cs typeface="Times New Roman" pitchFamily="18" charset="0"/>
              </a:rPr>
              <a:t>Влияние художественной гимнастики на здоровье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5" y="1484784"/>
            <a:ext cx="4320480" cy="40014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Занимаясь гимнастикой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лучшается работоспособность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организма и укрепляется иммунитет.  У девочек, занимающихся гимнастикой красивая осанка.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удожественная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гимнастика развивает координацию и точность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движений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25287"/>
            <a:ext cx="4319171" cy="494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8" r="7758"/>
          <a:stretch>
            <a:fillRect/>
          </a:stretch>
        </p:blipFill>
        <p:spPr/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67544" y="620688"/>
            <a:ext cx="4176464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marL="0" indent="0" algn="ctr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гимнастика,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положительно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влиять на физическое развитие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девочек.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считаем что данная тема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актуальна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занимаясь гимнастикой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укрепляется иммунная система, повышается выносливость, укрепляется мышечный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корсет, формируются волевые качества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02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1" y="260648"/>
            <a:ext cx="7694240" cy="864096"/>
          </a:xfrm>
        </p:spPr>
        <p:txBody>
          <a:bodyPr/>
          <a:lstStyle/>
          <a:p>
            <a:pPr algn="ctr">
              <a:buNone/>
            </a:pPr>
            <a:r>
              <a:rPr lang="ru-RU" sz="3200" dirty="0" smtClean="0"/>
              <a:t>Я и художественная гимнастика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247" y="1434452"/>
            <a:ext cx="4176464" cy="53285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Вот и я ,очень хочу научиться красиво танцевать , выполнять сложные гимнастические элементы , стать сильной и выносливой, выступать на соревнованиях , получать медали и грамоты.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Когда я впервые пришла на занятия , мне сразу же понравилось , хотя и было тяжело , но , желание заниматься и достигнуть результатов , помогает мне преодолевать трудности 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Объект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966" y="1434452"/>
            <a:ext cx="4696841" cy="42988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3528392" cy="3744416"/>
          </a:xfrm>
        </p:spPr>
        <p:txBody>
          <a:bodyPr/>
          <a:lstStyle/>
          <a:p>
            <a:pPr marL="0" indent="0" algn="l">
              <a:buNone/>
            </a:pPr>
            <a:r>
              <a:rPr lang="ru-RU" sz="3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 занимаюсь гимнастикой всего 1 год и 2 месяца, но за это время </a:t>
            </a:r>
            <a:r>
              <a:rPr lang="ru-RU" sz="32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достигла определенных </a:t>
            </a:r>
            <a:r>
              <a:rPr lang="ru-RU" sz="32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RU" sz="3200" b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04664"/>
            <a:ext cx="4432587" cy="584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0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248472" cy="86409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Мои успехи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3888432" cy="2376409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уже есть свои маленькие успехи .Я умею сидеть на шпагате и делаю мостик,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бабочку.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ой тренер,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Найденок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Алина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Раисовна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 готовит меня к соревнованиям и всегда поддерживает и верит в меня.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60648"/>
            <a:ext cx="4211958" cy="36725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29000"/>
            <a:ext cx="4392488" cy="3294366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3429000"/>
            <a:ext cx="4042224" cy="329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3140968" cy="15841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я познакомилась с элементом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боковое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 и пассе</a:t>
            </a:r>
            <a:endParaRPr lang="ru-RU" sz="1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260648"/>
            <a:ext cx="4212468" cy="561662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8884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653136"/>
            <a:ext cx="7376607" cy="220486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Участвовала </a:t>
            </a:r>
            <a:r>
              <a:rPr lang="ru-RU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соревнованиях </a:t>
            </a:r>
            <a:r>
              <a:rPr lang="ru-RU" sz="2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 Туймазы по художественной гимнастике «Надежда», «Майские звездочки», «Первые подснежники</a:t>
            </a:r>
            <a:r>
              <a:rPr lang="ru-RU" sz="28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 Награждена грамотами и дипломом.</a:t>
            </a:r>
            <a:endParaRPr lang="ru-RU" sz="28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3003747" cy="41044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620688"/>
            <a:ext cx="2725241" cy="401769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6632"/>
            <a:ext cx="316521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6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024336" cy="35357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564904"/>
            <a:ext cx="3096344" cy="412846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340768"/>
            <a:ext cx="3240360" cy="432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3356992"/>
            <a:ext cx="2725196" cy="31647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 же выезжали  в г. Тольятти на открытый турнир «Волжская жемчужина. На всех соревнованиях занимала 2 и 3 места</a:t>
            </a:r>
            <a:r>
              <a:rPr lang="ru-RU" sz="2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25" y="97054"/>
            <a:ext cx="4056450" cy="304233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6632"/>
            <a:ext cx="4248472" cy="294876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5460"/>
            <a:ext cx="3168351" cy="4176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993384"/>
            <a:ext cx="2533705" cy="345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4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408712" cy="936104"/>
          </a:xfrm>
        </p:spPr>
        <p:txBody>
          <a:bodyPr/>
          <a:lstStyle/>
          <a:p>
            <a:pPr marL="0" indent="0">
              <a:buNone/>
            </a:pPr>
            <a:r>
              <a:rPr lang="ru-RU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последних соревнований было в </a:t>
            </a:r>
            <a:r>
              <a:rPr lang="ru-RU" sz="2400" b="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с.Кандры</a:t>
            </a:r>
            <a:r>
              <a:rPr lang="ru-RU" sz="2400" b="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я заняла 1 место </a:t>
            </a:r>
            <a:endParaRPr lang="ru-RU" sz="24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3951436" cy="5350904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480" y="1124744"/>
            <a:ext cx="4070988" cy="54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4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88640"/>
            <a:ext cx="4212467" cy="561662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8640"/>
            <a:ext cx="421246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33056"/>
            <a:ext cx="8712968" cy="2736304"/>
          </a:xfrm>
        </p:spPr>
        <p:txBody>
          <a:bodyPr/>
          <a:lstStyle/>
          <a:p>
            <a:pPr marL="0" indent="0" algn="l" fontAlgn="base">
              <a:buNone/>
            </a:pP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Занимаясь художественной гимнастикой я 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стала уверенна 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в себе . Я 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начала 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верить в свои силы и 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знаю, что </a:t>
            </a:r>
            <a:r>
              <a:rPr lang="ru-RU" sz="2800" b="0" i="1" dirty="0" smtClean="0">
                <a:latin typeface="Times New Roman" pitchFamily="18" charset="0"/>
                <a:cs typeface="Times New Roman" pitchFamily="18" charset="0"/>
              </a:rPr>
              <a:t>если стараться , у меня все обязательно получится.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8640"/>
            <a:ext cx="4512502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0648"/>
            <a:ext cx="4176464" cy="3456384"/>
          </a:xfrm>
        </p:spPr>
      </p:pic>
    </p:spTree>
    <p:extLst>
      <p:ext uri="{BB962C8B-B14F-4D97-AF65-F5344CB8AC3E}">
        <p14:creationId xmlns:p14="http://schemas.microsoft.com/office/powerpoint/2010/main" val="17217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51511"/>
            <a:ext cx="4104456" cy="446585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868" y="2276872"/>
            <a:ext cx="4102952" cy="4464496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332656"/>
            <a:ext cx="8640959" cy="2016224"/>
          </a:xfrm>
          <a:effectLst/>
        </p:spPr>
        <p:txBody>
          <a:bodyPr/>
          <a:lstStyle/>
          <a:p>
            <a:pPr algn="ctr">
              <a:buNone/>
            </a:pPr>
            <a:r>
              <a:rPr lang="ru-RU" sz="2000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исследовательской работы: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Изучить  художественную гимнастику как вид спорта,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влияние гимнастики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девочек,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доказать, что физическое самовоспитание 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 здорового образа  жизни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78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395536" y="4365104"/>
            <a:ext cx="3096344" cy="2330151"/>
          </a:xfrm>
        </p:spPr>
        <p:txBody>
          <a:bodyPr/>
          <a:lstStyle/>
          <a:p>
            <a:pPr marL="4572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СПОРТ-это здоровье, как физическое ,так и душевное !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3312368" cy="432048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88640"/>
            <a:ext cx="4585826" cy="6114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1509" y="4077072"/>
            <a:ext cx="4570931" cy="2454892"/>
          </a:xfrm>
        </p:spPr>
        <p:txBody>
          <a:bodyPr/>
          <a:lstStyle/>
          <a:p>
            <a:pPr marL="0" indent="0">
              <a:buNone/>
            </a:pPr>
            <a:r>
              <a:rPr lang="ru-RU" sz="16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художественная гимнастика играет большую роль в формировании характера. </a:t>
            </a:r>
            <a:r>
              <a:rPr lang="ru-RU" sz="18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Формируется  </a:t>
            </a:r>
            <a:r>
              <a:rPr lang="ru-RU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самостоятельность, </a:t>
            </a:r>
            <a:r>
              <a:rPr lang="ru-RU" sz="18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ответственность, </a:t>
            </a:r>
            <a:r>
              <a:rPr lang="ru-RU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целеустремленность, умение </a:t>
            </a:r>
            <a:r>
              <a:rPr lang="ru-RU" sz="18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</a:t>
            </a:r>
            <a:r>
              <a:rPr lang="ru-RU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себя. Художественная гимнастика развивает </a:t>
            </a:r>
            <a:r>
              <a:rPr lang="ru-RU" sz="18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музыкальность </a:t>
            </a:r>
            <a:r>
              <a:rPr lang="ru-RU" sz="18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артистичность</a:t>
            </a:r>
            <a:endParaRPr lang="ru-RU" sz="1800" b="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79882"/>
            <a:ext cx="4320480" cy="41543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0" y="208691"/>
            <a:ext cx="4027245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36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4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72926"/>
            <a:ext cx="5618208" cy="46163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52737"/>
            <a:ext cx="2890664" cy="4464496"/>
          </a:xfrm>
        </p:spPr>
        <p:txBody>
          <a:bodyPr>
            <a:noAutofit/>
          </a:bodyPr>
          <a:lstStyle/>
          <a:p>
            <a:pPr marL="342900" indent="-342900">
              <a:buAutoNum type="arabicPeriod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 историю возникновения художественной гимнастики.</a:t>
            </a:r>
          </a:p>
          <a:p>
            <a:pPr marL="342900" indent="-342900">
              <a:buAutoNum type="arabicPeriod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важное значение гимнастики в жизни человека.</a:t>
            </a:r>
          </a:p>
          <a:p>
            <a:pPr marL="342900" indent="-342900">
              <a:buAutoNum type="arabicPeriod"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художественной гимнастики на здоровье.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00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66249" cy="6120680"/>
          </a:xfrm>
        </p:spPr>
        <p:txBody>
          <a:bodyPr/>
          <a:lstStyle/>
          <a:p>
            <a:pPr marL="0" indent="0" algn="l">
              <a:buNone/>
            </a:pPr>
            <a:r>
              <a:rPr lang="ru-RU" sz="2400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sz="24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гимнастика.</a:t>
            </a:r>
            <a:br>
              <a:rPr lang="ru-RU" sz="24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24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</a:t>
            </a:r>
            <a:r>
              <a:rPr lang="ru-RU" sz="24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художественной гимнастике,  влияющие на здоровье ребенка </a:t>
            </a:r>
            <a:br>
              <a:rPr lang="ru-RU" sz="24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 исследования: </a:t>
            </a:r>
            <a:r>
              <a:rPr lang="ru-RU" sz="2400" b="0" i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– это не только увлечение, но и интересная наполненная и полноценная   жизнь.</a:t>
            </a:r>
            <a:endParaRPr lang="ru-RU" sz="2400" b="0" i="1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48" y="2204864"/>
            <a:ext cx="3372816" cy="4331157"/>
          </a:xfrm>
        </p:spPr>
      </p:pic>
      <p:sp>
        <p:nvSpPr>
          <p:cNvPr id="4" name="Прямоугольник 3"/>
          <p:cNvSpPr/>
          <p:nvPr/>
        </p:nvSpPr>
        <p:spPr>
          <a:xfrm>
            <a:off x="533039" y="2492896"/>
            <a:ext cx="511908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Участники проектной деятельности: </a:t>
            </a:r>
            <a:endParaRPr lang="ru-RU" u="sng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Ребенок подготовительной группы: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Прудникова Валерия.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подготовительной группы МАДОУ «Детский сад» Малышок»: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Хикматуллина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Гульнара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Мусавировна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Сроки реализации проекта: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январь, февраль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Информационно-техническое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обеспечение: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библиотека;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интернет;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фотографии;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                     компьютер;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5266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412776"/>
            <a:ext cx="4104457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i="1" dirty="0" smtClean="0"/>
              <a:t> 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гимнастика один из самых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красивых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видов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спорта,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для самих гимнасток это тяжелый и упорный труд.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912768" cy="90872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художественная гимнастика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3923928" y="1143000"/>
            <a:ext cx="5112568" cy="4518248"/>
          </a:xfrm>
        </p:spPr>
      </p:pic>
    </p:spTree>
    <p:extLst>
      <p:ext uri="{BB962C8B-B14F-4D97-AF65-F5344CB8AC3E}">
        <p14:creationId xmlns:p14="http://schemas.microsoft.com/office/powerpoint/2010/main" val="7694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2789" y="692696"/>
            <a:ext cx="8447683" cy="720080"/>
          </a:xfrm>
        </p:spPr>
        <p:txBody>
          <a:bodyPr/>
          <a:lstStyle/>
          <a:p>
            <a:pPr algn="ctr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предметы используют гимнастки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89" y="1628800"/>
            <a:ext cx="2232249" cy="20359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28800"/>
            <a:ext cx="2304256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628799"/>
            <a:ext cx="2304256" cy="20359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84235"/>
            <a:ext cx="2232248" cy="18722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64963"/>
            <a:ext cx="2232248" cy="1738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" r="6164"/>
          <a:stretch>
            <a:fillRect/>
          </a:stretch>
        </p:blipFill>
        <p:spPr>
          <a:xfrm>
            <a:off x="4211960" y="1988840"/>
            <a:ext cx="4752528" cy="3960441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43808" y="692696"/>
            <a:ext cx="2664296" cy="792088"/>
          </a:xfrm>
        </p:spPr>
        <p:txBody>
          <a:bodyPr/>
          <a:lstStyle/>
          <a:p>
            <a:pPr marL="0" indent="0">
              <a:buNone/>
            </a:pPr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</a:t>
            </a:r>
            <a:endParaRPr lang="ru-RU" sz="6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1700808"/>
            <a:ext cx="3694114" cy="33151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 должен быть изготовлен из резины . Диаметр мяча 18-20 см. </a:t>
            </a:r>
            <a:endParaRPr 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253954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71800" y="260648"/>
            <a:ext cx="3096344" cy="854968"/>
          </a:xfrm>
        </p:spPr>
        <p:txBody>
          <a:bodyPr/>
          <a:lstStyle/>
          <a:p>
            <a:pPr marL="0" indent="0">
              <a:buNone/>
            </a:pPr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Лента</a:t>
            </a:r>
            <a:endParaRPr lang="ru-RU" sz="6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412776"/>
            <a:ext cx="4032448" cy="3531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Лента должна быть длиной 7 м . Изготавливается из атласа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крепится к 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палочке</a:t>
            </a:r>
            <a:endParaRPr lang="ru-RU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4" y="1052736"/>
            <a:ext cx="4212468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1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793</TotalTime>
  <Words>504</Words>
  <Application>Microsoft Office PowerPoint</Application>
  <PresentationFormat>Экран (4:3)</PresentationFormat>
  <Paragraphs>59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Воздушный поток</vt:lpstr>
      <vt:lpstr>«Я и художественная гимнастика»     Выполнила: Прудникова Валерия Руководитель: Хикматуллина Гульнара Мусавировна</vt:lpstr>
      <vt:lpstr>Презентация PowerPoint</vt:lpstr>
      <vt:lpstr>Цель исследовательской работы:. Изучить  художественную гимнастику как вид спорта,  влияние гимнастики на девочек, доказать, что физическое самовоспитание - это  здорового образа  жизни.</vt:lpstr>
      <vt:lpstr>Задачи:</vt:lpstr>
      <vt:lpstr>Предмет исследования: Художественная гимнастика. Объект исследования: Элементы в художественной гимнастике,  влияющие на здоровье ребенка  Гипотеза исследования: Гимнастика – это не только увлечение, но и интересная наполненная и полноценная   жизнь.</vt:lpstr>
      <vt:lpstr>Что такое художественная гимнастика</vt:lpstr>
      <vt:lpstr>Какие предметы используют гимнастки</vt:lpstr>
      <vt:lpstr>Мяч</vt:lpstr>
      <vt:lpstr>Лента</vt:lpstr>
      <vt:lpstr>Булавы</vt:lpstr>
      <vt:lpstr>     Обруч</vt:lpstr>
      <vt:lpstr>Скакалка</vt:lpstr>
      <vt:lpstr>  Родина</vt:lpstr>
      <vt:lpstr>Какие качества характера воспитывает</vt:lpstr>
      <vt:lpstr>Презентация PowerPoint</vt:lpstr>
      <vt:lpstr>Одно из самых знаменитых имен в истории развития художественной гимнастики в России – это Ирина Винер-Усманова. Это имя опытного тренера, ученицы которого постоянно являются фаворитами всех международных соревнований</vt:lpstr>
      <vt:lpstr> Одни из любимых гимнасток в России являются: Алина Кабаева, Ляйсан Утяшева (которая родом из республики Башкортостан), Маргарита Мамун. </vt:lpstr>
      <vt:lpstr>Одни из самых молодых гимнасток Александра Солдатова, а также Дина и Арина Аверины. </vt:lpstr>
      <vt:lpstr>Влияние художественной гимнастики на здоровье</vt:lpstr>
      <vt:lpstr>Я и художественная гимнастика </vt:lpstr>
      <vt:lpstr>Я занимаюсь гимнастикой всего 1 год и 2 месяца, но за это время  достигла определенных результатов </vt:lpstr>
      <vt:lpstr>Мои успехи </vt:lpstr>
      <vt:lpstr>Презентация PowerPoint</vt:lpstr>
      <vt:lpstr>Участвовала в соревнованиях г. Туймазы по художественной гимнастике «Надежда», «Майские звездочки», «Первые подснежники». Награждена грамотами и дипломом.</vt:lpstr>
      <vt:lpstr>Презентация PowerPoint</vt:lpstr>
      <vt:lpstr> Так же выезжали  в г. Тольятти на открытый турнир «Волжская жемчужина. На всех соревнованиях занимала 2 и 3 места.</vt:lpstr>
      <vt:lpstr>Одно из последних соревнований было в с.Кандры, где я заняла 1 место </vt:lpstr>
      <vt:lpstr>Презентация PowerPoint</vt:lpstr>
      <vt:lpstr> Занимаясь художественной гимнастикой я стала уверенна в себе . Я начала верить в свои силы и знаю, что если стараться , у меня все обязательно получится. </vt:lpstr>
      <vt:lpstr>Презентация PowerPoint</vt:lpstr>
      <vt:lpstr> Таким образом, художественная гимнастика играет большую роль в формировании характера. Формируется  самостоятельность, ответственность, целеустремленность, умение показать себя. Художественная гимнастика развивает музыкальность и артистичность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Алевтина</dc:creator>
  <cp:lastModifiedBy>Алевтина</cp:lastModifiedBy>
  <cp:revision>47</cp:revision>
  <dcterms:created xsi:type="dcterms:W3CDTF">2019-01-20T08:59:47Z</dcterms:created>
  <dcterms:modified xsi:type="dcterms:W3CDTF">2019-02-05T18:32:08Z</dcterms:modified>
</cp:coreProperties>
</file>